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Light" charset="1" panose="00000400000000000000"/>
      <p:regular r:id="rId10"/>
    </p:embeddedFont>
    <p:embeddedFont>
      <p:font typeface="HK Grotesk Light Bold" charset="1" panose="00000500000000000000"/>
      <p:regular r:id="rId11"/>
    </p:embeddedFont>
    <p:embeddedFont>
      <p:font typeface="HK Grotesk Light Italics" charset="1" panose="00000400000000000000"/>
      <p:regular r:id="rId12"/>
    </p:embeddedFont>
    <p:embeddedFont>
      <p:font typeface="HK Grotesk Light Bold Italics" charset="1" panose="00000500000000000000"/>
      <p:regular r:id="rId13"/>
    </p:embeddedFont>
    <p:embeddedFont>
      <p:font typeface="HK Grotesk Bold" charset="1" panose="00000800000000000000"/>
      <p:regular r:id="rId14"/>
    </p:embeddedFont>
    <p:embeddedFont>
      <p:font typeface="HK Grotesk Bold Italics" charset="1" panose="00000800000000000000"/>
      <p:regular r:id="rId15"/>
    </p:embeddedFont>
    <p:embeddedFont>
      <p:font typeface="HK Grotesk Medium" charset="1" panose="00000600000000000000"/>
      <p:regular r:id="rId16"/>
    </p:embeddedFont>
    <p:embeddedFont>
      <p:font typeface="HK Grotesk Medium Bold" charset="1" panose="00000700000000000000"/>
      <p:regular r:id="rId17"/>
    </p:embeddedFont>
    <p:embeddedFont>
      <p:font typeface="HK Grotesk Medium Italics" charset="1" panose="00000600000000000000"/>
      <p:regular r:id="rId18"/>
    </p:embeddedFont>
    <p:embeddedFont>
      <p:font typeface="HK Grotesk Medium Bold Italics" charset="1" panose="00000700000000000000"/>
      <p:regular r:id="rId19"/>
    </p:embeddedFont>
    <p:embeddedFont>
      <p:font typeface="Public Sans" charset="1" panose="00000000000000000000"/>
      <p:regular r:id="rId20"/>
    </p:embeddedFont>
    <p:embeddedFont>
      <p:font typeface="Public Sans Bold" charset="1" panose="00000000000000000000"/>
      <p:regular r:id="rId21"/>
    </p:embeddedFont>
    <p:embeddedFont>
      <p:font typeface="Public Sans Italics" charset="1" panose="00000000000000000000"/>
      <p:regular r:id="rId22"/>
    </p:embeddedFont>
    <p:embeddedFont>
      <p:font typeface="Public Sans Bold Italics" charset="1" panose="00000000000000000000"/>
      <p:regular r:id="rId23"/>
    </p:embeddedFont>
    <p:embeddedFont>
      <p:font typeface="Fira Sans Medium" charset="1" panose="020B0603050000020004"/>
      <p:regular r:id="rId24"/>
    </p:embeddedFont>
    <p:embeddedFont>
      <p:font typeface="Fira Sans Medium Bold" charset="1" panose="020B0603050000020004"/>
      <p:regular r:id="rId25"/>
    </p:embeddedFont>
    <p:embeddedFont>
      <p:font typeface="Fira Sans Medium Italics" charset="1" panose="020B0603050000020004"/>
      <p:regular r:id="rId26"/>
    </p:embeddedFont>
    <p:embeddedFont>
      <p:font typeface="Fira Sans Medium Bold Italics" charset="1" panose="020B070305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49" Target="slides/slide2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42464"/>
            <a:ext cx="6286542" cy="7018582"/>
            <a:chOff x="0" y="0"/>
            <a:chExt cx="8382055" cy="935811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382055" cy="895171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461621"/>
              <a:ext cx="3308473" cy="3896489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7315242" y="2741175"/>
            <a:ext cx="10422127" cy="5198486"/>
            <a:chOff x="0" y="0"/>
            <a:chExt cx="13896170" cy="693131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633625"/>
              <a:ext cx="13896170" cy="3751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075"/>
                </a:lnSpc>
              </a:pPr>
              <a:r>
                <a:rPr lang="en-US" sz="9229">
                  <a:solidFill>
                    <a:srgbClr val="414042"/>
                  </a:solidFill>
                  <a:latin typeface="HK Grotesk Bold Bold"/>
                </a:rPr>
                <a:t>Credit Card Fraud Detection System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004544"/>
              <a:ext cx="11821930" cy="9267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14"/>
                </a:lnSpc>
              </a:pPr>
              <a:r>
                <a:rPr lang="en-US" sz="4153">
                  <a:solidFill>
                    <a:srgbClr val="111010"/>
                  </a:solidFill>
                  <a:latin typeface="HK Grotesk Light"/>
                </a:rPr>
                <a:t>Presented To: Dr. Faiza Iqbal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0"/>
              <a:ext cx="13306831" cy="1023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460"/>
                </a:lnSpc>
                <a:spcBef>
                  <a:spcPct val="0"/>
                </a:spcBef>
              </a:pPr>
              <a:r>
                <a:rPr lang="en-US" sz="4614">
                  <a:solidFill>
                    <a:srgbClr val="414042"/>
                  </a:solidFill>
                  <a:latin typeface="HK Grotesk Light"/>
                </a:rPr>
                <a:t>I</a:t>
              </a:r>
              <a:r>
                <a:rPr lang="en-US" sz="4614">
                  <a:solidFill>
                    <a:srgbClr val="111010"/>
                  </a:solidFill>
                  <a:latin typeface="HK Grotesk Light Bold"/>
                </a:rPr>
                <a:t>nformation Security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540048" y="1625936"/>
            <a:ext cx="5059921" cy="671096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29946" y="3940175"/>
            <a:ext cx="10849746" cy="49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1" indent="-539750" lvl="1">
              <a:lnSpc>
                <a:spcPts val="6500"/>
              </a:lnSpc>
              <a:buFont typeface="Arial"/>
              <a:buChar char="•"/>
            </a:pPr>
            <a:r>
              <a:rPr lang="en-US" sz="5000">
                <a:solidFill>
                  <a:srgbClr val="DEDCE1"/>
                </a:solidFill>
                <a:latin typeface="HK Grotesk Medium Bold"/>
              </a:rPr>
              <a:t>massive numbers of phony e-mails to consumers</a:t>
            </a:r>
          </a:p>
          <a:p>
            <a:pPr marL="1079501" indent="-539750" lvl="1">
              <a:lnSpc>
                <a:spcPts val="6500"/>
              </a:lnSpc>
              <a:buFont typeface="Arial"/>
              <a:buChar char="•"/>
            </a:pPr>
            <a:r>
              <a:rPr lang="en-US" sz="5000">
                <a:solidFill>
                  <a:srgbClr val="DEDCE1"/>
                </a:solidFill>
                <a:latin typeface="HK Grotesk Medium Bold"/>
              </a:rPr>
              <a:t>e-mails look legitimate</a:t>
            </a:r>
          </a:p>
          <a:p>
            <a:pPr marL="1079501" indent="-539750" lvl="1">
              <a:lnSpc>
                <a:spcPts val="6500"/>
              </a:lnSpc>
              <a:buFont typeface="Arial"/>
              <a:buChar char="•"/>
            </a:pPr>
            <a:r>
              <a:rPr lang="en-US" sz="5000">
                <a:solidFill>
                  <a:srgbClr val="DEDCE1"/>
                </a:solidFill>
                <a:latin typeface="HK Grotesk Medium Bold"/>
              </a:rPr>
              <a:t>victims are directed to a fake web site</a:t>
            </a:r>
          </a:p>
          <a:p>
            <a:pPr>
              <a:lnSpc>
                <a:spcPts val="65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904869" y="1625936"/>
            <a:ext cx="8528766" cy="2705423"/>
            <a:chOff x="0" y="0"/>
            <a:chExt cx="11371688" cy="360723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1371688" cy="161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599"/>
                </a:lnSpc>
              </a:pPr>
              <a:r>
                <a:rPr lang="en-US" sz="7999">
                  <a:solidFill>
                    <a:srgbClr val="FFFFFF"/>
                  </a:solidFill>
                  <a:latin typeface="HK Grotesk Medium Bold"/>
                </a:rPr>
                <a:t>Phishing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50329"/>
              <a:ext cx="10868919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</a:p>
            <a:p>
              <a:pPr>
                <a:lnSpc>
                  <a:spcPts val="448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803246" y="-1777593"/>
            <a:ext cx="13410928" cy="13842185"/>
            <a:chOff x="0" y="0"/>
            <a:chExt cx="5204731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204731" cy="5372100"/>
            </a:xfrm>
            <a:custGeom>
              <a:avLst/>
              <a:gdLst/>
              <a:ahLst/>
              <a:cxnLst/>
              <a:rect r="r" b="b" t="t" l="l"/>
              <a:pathLst>
                <a:path h="5372100" w="5204731">
                  <a:moveTo>
                    <a:pt x="365406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54061" y="5372100"/>
                  </a:lnTo>
                  <a:lnTo>
                    <a:pt x="5204731" y="2686050"/>
                  </a:lnTo>
                  <a:lnTo>
                    <a:pt x="365406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23029" y="3203449"/>
            <a:ext cx="8220000" cy="337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1836B2"/>
                </a:solidFill>
                <a:latin typeface="Fira Sans Medium Bold"/>
              </a:rPr>
              <a:t>Why does</a:t>
            </a:r>
          </a:p>
          <a:p>
            <a:pPr>
              <a:lnSpc>
                <a:spcPts val="8800"/>
              </a:lnSpc>
            </a:pPr>
            <a:r>
              <a:rPr lang="en-US" sz="8000">
                <a:solidFill>
                  <a:srgbClr val="1836B2"/>
                </a:solidFill>
                <a:latin typeface="Fira Sans Medium Bold"/>
              </a:rPr>
              <a:t>credit card</a:t>
            </a:r>
          </a:p>
          <a:p>
            <a:pPr marL="0" indent="0" lvl="0">
              <a:lnSpc>
                <a:spcPts val="8800"/>
              </a:lnSpc>
            </a:pPr>
            <a:r>
              <a:rPr lang="en-US" sz="8000">
                <a:solidFill>
                  <a:srgbClr val="1836B2"/>
                </a:solidFill>
                <a:latin typeface="Fira Sans Medium Bold"/>
              </a:rPr>
              <a:t>fraud matter?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90381" y="6914703"/>
            <a:ext cx="9868919" cy="221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99"/>
              </a:lnSpc>
            </a:pPr>
            <a:r>
              <a:rPr lang="en-US" sz="3999" spc="-119">
                <a:solidFill>
                  <a:srgbClr val="FFFFFF"/>
                </a:solidFill>
                <a:latin typeface="Fira Sans Medium"/>
              </a:rPr>
              <a:t>These costs “trickle down” in higher interest rates and fees for all consumers</a:t>
            </a:r>
          </a:p>
          <a:p>
            <a:pPr>
              <a:lnSpc>
                <a:spcPts val="59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807977" y="841248"/>
            <a:ext cx="9868919" cy="447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99"/>
              </a:lnSpc>
            </a:pPr>
            <a:r>
              <a:rPr lang="en-US" sz="3999" spc="-119">
                <a:solidFill>
                  <a:srgbClr val="FFFFFF"/>
                </a:solidFill>
                <a:latin typeface="Fira Sans Medium"/>
              </a:rPr>
              <a:t>Annual Global Fraud Losses</a:t>
            </a:r>
          </a:p>
          <a:p>
            <a:pPr>
              <a:lnSpc>
                <a:spcPts val="5999"/>
              </a:lnSpc>
            </a:pPr>
          </a:p>
          <a:p>
            <a:pPr>
              <a:lnSpc>
                <a:spcPts val="5999"/>
              </a:lnSpc>
            </a:pPr>
            <a:r>
              <a:rPr lang="en-US" sz="3999" spc="-119">
                <a:solidFill>
                  <a:srgbClr val="FFFFFF"/>
                </a:solidFill>
                <a:latin typeface="Fira Sans Medium"/>
              </a:rPr>
              <a:t>Year   Amount(in Billions)</a:t>
            </a:r>
          </a:p>
          <a:p>
            <a:pPr>
              <a:lnSpc>
                <a:spcPts val="5999"/>
              </a:lnSpc>
            </a:pPr>
            <a:r>
              <a:rPr lang="en-US" sz="3999" spc="-119">
                <a:solidFill>
                  <a:srgbClr val="FFFFFF"/>
                </a:solidFill>
                <a:latin typeface="Fira Sans Medium"/>
              </a:rPr>
              <a:t>2020   $28.6</a:t>
            </a:r>
          </a:p>
          <a:p>
            <a:pPr>
              <a:lnSpc>
                <a:spcPts val="5999"/>
              </a:lnSpc>
            </a:pPr>
            <a:r>
              <a:rPr lang="en-US" sz="3999" spc="-119">
                <a:solidFill>
                  <a:srgbClr val="FFFFFF"/>
                </a:solidFill>
                <a:latin typeface="Fira Sans Medium"/>
              </a:rPr>
              <a:t>2019    $28.7</a:t>
            </a:r>
          </a:p>
          <a:p>
            <a:pPr>
              <a:lnSpc>
                <a:spcPts val="5999"/>
              </a:lnSpc>
            </a:pPr>
            <a:r>
              <a:rPr lang="en-US" sz="3999" spc="-119">
                <a:solidFill>
                  <a:srgbClr val="FFFFFF"/>
                </a:solidFill>
                <a:latin typeface="Fira Sans Medium"/>
              </a:rPr>
              <a:t>2018    $27.9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96715"/>
            <a:ext cx="9490532" cy="2553023"/>
            <a:chOff x="0" y="0"/>
            <a:chExt cx="12654042" cy="340403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2654042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HK Grotesk Medium Bold"/>
                </a:rPr>
                <a:t>Proposed Solution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47129"/>
              <a:ext cx="12094577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</a:p>
            <a:p>
              <a:pPr>
                <a:lnSpc>
                  <a:spcPts val="44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97803" y="2576878"/>
            <a:ext cx="14591976" cy="5653775"/>
            <a:chOff x="0" y="0"/>
            <a:chExt cx="6184655" cy="2396293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184655" cy="2396293"/>
            </a:xfrm>
            <a:custGeom>
              <a:avLst/>
              <a:gdLst/>
              <a:ahLst/>
              <a:cxnLst/>
              <a:rect r="r" b="b" t="t" l="l"/>
              <a:pathLst>
                <a:path h="2396293" w="6184655">
                  <a:moveTo>
                    <a:pt x="5879855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91493"/>
                  </a:lnTo>
                  <a:cubicBezTo>
                    <a:pt x="0" y="2260403"/>
                    <a:pt x="135890" y="2396293"/>
                    <a:pt x="304800" y="2396293"/>
                  </a:cubicBezTo>
                  <a:lnTo>
                    <a:pt x="5879855" y="2396293"/>
                  </a:lnTo>
                  <a:cubicBezTo>
                    <a:pt x="6048765" y="2396293"/>
                    <a:pt x="6184655" y="2260403"/>
                    <a:pt x="6184655" y="2091493"/>
                  </a:cubicBezTo>
                  <a:lnTo>
                    <a:pt x="6184655" y="304800"/>
                  </a:lnTo>
                  <a:cubicBezTo>
                    <a:pt x="6184655" y="135890"/>
                    <a:pt x="6048765" y="0"/>
                    <a:pt x="5879855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454984" y="3038207"/>
            <a:ext cx="13989992" cy="483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0" indent="-496565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111010"/>
                </a:solidFill>
                <a:latin typeface="HK Grotesk Light"/>
              </a:rPr>
              <a:t>A mechanism is developed to determine whether the given transaction is fraud or not.</a:t>
            </a:r>
          </a:p>
          <a:p>
            <a:pPr marL="993130" indent="-496565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111010"/>
                </a:solidFill>
                <a:latin typeface="HK Grotesk Light"/>
              </a:rPr>
              <a:t>The mechanism uses a Hidden Model to detect fraud transaction.</a:t>
            </a:r>
          </a:p>
          <a:p>
            <a:pPr marL="993130" indent="-496565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111010"/>
                </a:solidFill>
                <a:latin typeface="HK Grotesk Light"/>
              </a:rPr>
              <a:t>Develop such systems to detect fraud before it causes disaster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3" r="0" b="113"/>
          <a:stretch>
            <a:fillRect/>
          </a:stretch>
        </p:blipFill>
        <p:spPr>
          <a:xfrm flipH="false" flipV="false" rot="0">
            <a:off x="6767027" y="908807"/>
            <a:ext cx="10692568" cy="821877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5856" y="3530589"/>
            <a:ext cx="5622746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HK Grotesk Medium Bold"/>
              </a:rPr>
              <a:t>Architectural </a:t>
            </a:r>
          </a:p>
          <a:p>
            <a:pPr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HK Grotesk Medium Bold"/>
              </a:rPr>
              <a:t>Design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11943" y="2801894"/>
            <a:ext cx="6638574" cy="468321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4287991"/>
            <a:ext cx="8983243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222A9B"/>
                </a:solidFill>
                <a:latin typeface="HK Grotesk Medium Bold"/>
              </a:rPr>
              <a:t>Implementation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155" t="0" r="1155" b="0"/>
          <a:stretch>
            <a:fillRect/>
          </a:stretch>
        </p:blipFill>
        <p:spPr>
          <a:xfrm flipH="false" flipV="false" rot="0">
            <a:off x="8476649" y="3460377"/>
            <a:ext cx="9174982" cy="417215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95170" y="5546454"/>
            <a:ext cx="6581694" cy="3242729"/>
            <a:chOff x="0" y="0"/>
            <a:chExt cx="8775591" cy="432363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8775591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222A9B"/>
                  </a:solidFill>
                  <a:latin typeface="HK Grotesk Medium Bold"/>
                </a:rPr>
                <a:t>Tool: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56124"/>
              <a:ext cx="7976637" cy="83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414042"/>
                  </a:solidFill>
                  <a:latin typeface="HK Grotesk Light"/>
                </a:rPr>
                <a:t>                  Google Colab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744941"/>
              <a:ext cx="7976637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95170" y="1963408"/>
            <a:ext cx="6581694" cy="3242729"/>
            <a:chOff x="0" y="0"/>
            <a:chExt cx="8775591" cy="432363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8775591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222A9B"/>
                  </a:solidFill>
                  <a:latin typeface="HK Grotesk Medium Bold"/>
                </a:rPr>
                <a:t>Language: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56124"/>
              <a:ext cx="7976637" cy="83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414042"/>
                  </a:solidFill>
                  <a:latin typeface="HK Grotesk Light Bold"/>
                </a:rPr>
                <a:t>                    Python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744941"/>
              <a:ext cx="7976637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78216" y="2772712"/>
            <a:ext cx="12931569" cy="474157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5842" r="0" b="5842"/>
          <a:stretch>
            <a:fillRect/>
          </a:stretch>
        </p:blipFill>
        <p:spPr>
          <a:xfrm flipH="false" flipV="false" rot="0">
            <a:off x="163419" y="1953363"/>
            <a:ext cx="18124581" cy="58691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46" t="0" r="346" b="0"/>
          <a:stretch>
            <a:fillRect/>
          </a:stretch>
        </p:blipFill>
        <p:spPr>
          <a:xfrm flipH="false" flipV="false" rot="0">
            <a:off x="0" y="70820"/>
            <a:ext cx="18288000" cy="102161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516" r="0" b="6533"/>
          <a:stretch>
            <a:fillRect/>
          </a:stretch>
        </p:blipFill>
        <p:spPr>
          <a:xfrm flipH="false" flipV="false" rot="0">
            <a:off x="395484" y="0"/>
            <a:ext cx="17164355" cy="100914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3449" r="0" b="33449"/>
          <a:stretch>
            <a:fillRect/>
          </a:stretch>
        </p:blipFill>
        <p:spPr>
          <a:xfrm flipH="false" flipV="false" rot="0">
            <a:off x="0" y="3607882"/>
            <a:ext cx="18288000" cy="605339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50366" y="1019175"/>
            <a:ext cx="1132001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222A9B"/>
                </a:solidFill>
                <a:latin typeface="HK Grotesk Medium Bold"/>
              </a:rPr>
              <a:t>Implementation in Progress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C7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803246" y="-1777593"/>
            <a:ext cx="15982324" cy="13842185"/>
            <a:chOff x="0" y="0"/>
            <a:chExt cx="6202680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309535" y="3834092"/>
            <a:ext cx="7242145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</a:pPr>
            <a:r>
              <a:rPr lang="en-US" sz="8000">
                <a:solidFill>
                  <a:srgbClr val="1836B2"/>
                </a:solidFill>
                <a:latin typeface="Fira Sans Medium Bold"/>
              </a:rPr>
              <a:t>Group  Members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22037" y="2286550"/>
            <a:ext cx="7500943" cy="864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99"/>
              </a:lnSpc>
            </a:pPr>
            <a:r>
              <a:rPr lang="en-US" sz="4799" spc="-143">
                <a:solidFill>
                  <a:srgbClr val="111010"/>
                </a:solidFill>
                <a:latin typeface="Fira Sans Medium"/>
              </a:rPr>
              <a:t>Samawia Ijaz  (2020-CS-124)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true" flipV="false" rot="0">
            <a:off x="-992385" y="7287910"/>
            <a:ext cx="8365948" cy="477668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22037" y="4427772"/>
            <a:ext cx="7500943" cy="864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99"/>
              </a:lnSpc>
            </a:pPr>
            <a:r>
              <a:rPr lang="en-US" sz="4799" spc="-143">
                <a:solidFill>
                  <a:srgbClr val="111010"/>
                </a:solidFill>
                <a:latin typeface="Fira Sans Medium"/>
              </a:rPr>
              <a:t>Wasfa Nasir  (2020-CS-145)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22037" y="6569990"/>
            <a:ext cx="7500943" cy="864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99"/>
              </a:lnSpc>
            </a:pPr>
            <a:r>
              <a:rPr lang="en-US" sz="4799" spc="-143">
                <a:solidFill>
                  <a:srgbClr val="111010"/>
                </a:solidFill>
                <a:latin typeface="Fira Sans Medium"/>
              </a:rPr>
              <a:t>Aiemen Altaf  (2020-CS-148)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5846" y="0"/>
            <a:ext cx="18639692" cy="10287000"/>
            <a:chOff x="0" y="0"/>
            <a:chExt cx="12157491" cy="670955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2157490" cy="6709559"/>
            </a:xfrm>
            <a:custGeom>
              <a:avLst/>
              <a:gdLst/>
              <a:ahLst/>
              <a:cxnLst/>
              <a:rect r="r" b="b" t="t" l="l"/>
              <a:pathLst>
                <a:path h="6709559" w="12157490">
                  <a:moveTo>
                    <a:pt x="1185269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404758"/>
                  </a:lnTo>
                  <a:cubicBezTo>
                    <a:pt x="0" y="6573669"/>
                    <a:pt x="135890" y="6709559"/>
                    <a:pt x="304800" y="6709559"/>
                  </a:cubicBezTo>
                  <a:lnTo>
                    <a:pt x="11852690" y="6709559"/>
                  </a:lnTo>
                  <a:cubicBezTo>
                    <a:pt x="12021600" y="6709559"/>
                    <a:pt x="12157490" y="6573669"/>
                    <a:pt x="12157490" y="6404758"/>
                  </a:cubicBezTo>
                  <a:lnTo>
                    <a:pt x="12157490" y="304800"/>
                  </a:lnTo>
                  <a:cubicBezTo>
                    <a:pt x="12157490" y="135890"/>
                    <a:pt x="12021600" y="0"/>
                    <a:pt x="1185269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356339" y="4062523"/>
            <a:ext cx="1004100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414042"/>
                </a:solidFill>
                <a:latin typeface="HK Grotesk Light Bold"/>
              </a:rPr>
              <a:t>Reduction in number of fraud transaction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9869" y="1921986"/>
            <a:ext cx="5812570" cy="1289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99"/>
              </a:lnSpc>
            </a:pPr>
            <a:r>
              <a:rPr lang="en-US" sz="7999">
                <a:solidFill>
                  <a:srgbClr val="222A9B"/>
                </a:solidFill>
                <a:latin typeface="HK Grotesk Medium Bold"/>
              </a:rPr>
              <a:t>Benefits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03165" y="3211037"/>
            <a:ext cx="4348423" cy="507777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56339" y="5305415"/>
            <a:ext cx="10041009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414042"/>
                </a:solidFill>
                <a:latin typeface="HK Grotesk Light Bold"/>
              </a:rPr>
              <a:t>User can safely use his credit/debit card  card for online transactions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9869" y="7251691"/>
            <a:ext cx="1004100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414042"/>
                </a:solidFill>
                <a:latin typeface="HK Grotesk Light Bold"/>
              </a:rPr>
              <a:t>No more financial loss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43008" y="511971"/>
            <a:ext cx="11150116" cy="8917267"/>
            <a:chOff x="0" y="0"/>
            <a:chExt cx="7139308" cy="570963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139308" cy="5709638"/>
            </a:xfrm>
            <a:custGeom>
              <a:avLst/>
              <a:gdLst/>
              <a:ahLst/>
              <a:cxnLst/>
              <a:rect r="r" b="b" t="t" l="l"/>
              <a:pathLst>
                <a:path h="5709638" w="7139308">
                  <a:moveTo>
                    <a:pt x="683450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5404838"/>
                  </a:lnTo>
                  <a:cubicBezTo>
                    <a:pt x="0" y="5573748"/>
                    <a:pt x="135890" y="5709638"/>
                    <a:pt x="304800" y="5709638"/>
                  </a:cubicBezTo>
                  <a:lnTo>
                    <a:pt x="6834508" y="5709638"/>
                  </a:lnTo>
                  <a:cubicBezTo>
                    <a:pt x="7003418" y="5709638"/>
                    <a:pt x="7139308" y="5573748"/>
                    <a:pt x="7139308" y="5404838"/>
                  </a:cubicBezTo>
                  <a:lnTo>
                    <a:pt x="7139308" y="304800"/>
                  </a:lnTo>
                  <a:cubicBezTo>
                    <a:pt x="7139308" y="135890"/>
                    <a:pt x="7003418" y="0"/>
                    <a:pt x="6834508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27817" y="2655186"/>
            <a:ext cx="5867617" cy="170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00"/>
              </a:lnSpc>
            </a:pPr>
            <a:r>
              <a:rPr lang="en-US" sz="5231">
                <a:solidFill>
                  <a:srgbClr val="222A9B"/>
                </a:solidFill>
                <a:latin typeface="HK Grotesk Medium Bold"/>
              </a:rPr>
              <a:t>Guidelines to protect yourself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732767" y="1028700"/>
            <a:ext cx="9923968" cy="8947310"/>
            <a:chOff x="0" y="0"/>
            <a:chExt cx="13231957" cy="1192974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1427603"/>
              <a:ext cx="13231957" cy="502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37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13231957" cy="11386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01351" indent="-350675" lvl="1">
                <a:lnSpc>
                  <a:spcPts val="4547"/>
                </a:lnSpc>
                <a:buFont typeface="Arial"/>
                <a:buChar char="•"/>
              </a:pPr>
              <a:r>
                <a:rPr lang="en-US" sz="3248">
                  <a:solidFill>
                    <a:srgbClr val="222A9B"/>
                  </a:solidFill>
                  <a:latin typeface="HK Grotesk Light Bold"/>
                </a:rPr>
                <a:t>Destroy your expired cards</a:t>
              </a:r>
            </a:p>
            <a:p>
              <a:pPr marL="701351" indent="-350675" lvl="1">
                <a:lnSpc>
                  <a:spcPts val="4547"/>
                </a:lnSpc>
                <a:buFont typeface="Arial"/>
                <a:buChar char="•"/>
              </a:pPr>
              <a:r>
                <a:rPr lang="en-US" sz="3248">
                  <a:solidFill>
                    <a:srgbClr val="222A9B"/>
                  </a:solidFill>
                  <a:latin typeface="HK Grotesk Light Bold"/>
                </a:rPr>
                <a:t>Immediately sign new cards</a:t>
              </a:r>
            </a:p>
            <a:p>
              <a:pPr marL="701351" indent="-350675" lvl="1">
                <a:lnSpc>
                  <a:spcPts val="4547"/>
                </a:lnSpc>
                <a:buFont typeface="Arial"/>
                <a:buChar char="•"/>
              </a:pPr>
              <a:r>
                <a:rPr lang="en-US" sz="3248">
                  <a:solidFill>
                    <a:srgbClr val="222A9B"/>
                  </a:solidFill>
                  <a:latin typeface="HK Grotesk Light Bold"/>
                </a:rPr>
                <a:t>Don’t keep your PIN in your wallet</a:t>
              </a:r>
            </a:p>
            <a:p>
              <a:pPr marL="701351" indent="-350675" lvl="1">
                <a:lnSpc>
                  <a:spcPts val="4547"/>
                </a:lnSpc>
                <a:buFont typeface="Arial"/>
                <a:buChar char="•"/>
              </a:pPr>
              <a:r>
                <a:rPr lang="en-US" sz="3248">
                  <a:solidFill>
                    <a:srgbClr val="222A9B"/>
                  </a:solidFill>
                  <a:latin typeface="HK Grotesk Light Bold"/>
                </a:rPr>
                <a:t>Treat credit cards as if they were real money</a:t>
              </a:r>
            </a:p>
            <a:p>
              <a:pPr marL="701351" indent="-350675" lvl="1">
                <a:lnSpc>
                  <a:spcPts val="4547"/>
                </a:lnSpc>
                <a:buFont typeface="Arial"/>
                <a:buChar char="•"/>
              </a:pPr>
              <a:r>
                <a:rPr lang="en-US" sz="3248">
                  <a:solidFill>
                    <a:srgbClr val="222A9B"/>
                  </a:solidFill>
                  <a:latin typeface="HK Grotesk Light Bold"/>
                </a:rPr>
                <a:t>Lost or stolen cards should be reported immediately</a:t>
              </a:r>
            </a:p>
            <a:p>
              <a:pPr marL="701351" indent="-350675" lvl="1">
                <a:lnSpc>
                  <a:spcPts val="4547"/>
                </a:lnSpc>
                <a:buFont typeface="Arial"/>
                <a:buChar char="•"/>
              </a:pPr>
              <a:r>
                <a:rPr lang="en-US" sz="3248">
                  <a:solidFill>
                    <a:srgbClr val="222A9B"/>
                  </a:solidFill>
                  <a:latin typeface="HK Grotesk Light Bold"/>
                </a:rPr>
                <a:t>Be cautious when giving information to websites or unknown individuals</a:t>
              </a:r>
            </a:p>
            <a:p>
              <a:pPr marL="701351" indent="-350675" lvl="1">
                <a:lnSpc>
                  <a:spcPts val="4547"/>
                </a:lnSpc>
                <a:buFont typeface="Arial"/>
                <a:buChar char="•"/>
              </a:pPr>
              <a:r>
                <a:rPr lang="en-US" sz="3248">
                  <a:solidFill>
                    <a:srgbClr val="222A9B"/>
                  </a:solidFill>
                  <a:latin typeface="HK Grotesk Light Bold"/>
                </a:rPr>
                <a:t>Verify transactions on your statement with your receipts</a:t>
              </a:r>
            </a:p>
            <a:p>
              <a:pPr marL="701351" indent="-350675" lvl="1">
                <a:lnSpc>
                  <a:spcPts val="4547"/>
                </a:lnSpc>
                <a:buFont typeface="Arial"/>
                <a:buChar char="•"/>
              </a:pPr>
              <a:r>
                <a:rPr lang="en-US" sz="3248">
                  <a:solidFill>
                    <a:srgbClr val="222A9B"/>
                  </a:solidFill>
                  <a:latin typeface="HK Grotesk Light Bold"/>
                </a:rPr>
                <a:t>Keep an eye on the credit card when making transactions in shops</a:t>
              </a:r>
            </a:p>
            <a:p>
              <a:pPr marL="701351" indent="-350675" lvl="1">
                <a:lnSpc>
                  <a:spcPts val="4547"/>
                </a:lnSpc>
                <a:buFont typeface="Arial"/>
                <a:buChar char="•"/>
              </a:pPr>
              <a:r>
                <a:rPr lang="en-US" sz="3248">
                  <a:solidFill>
                    <a:srgbClr val="222A9B"/>
                  </a:solidFill>
                  <a:latin typeface="HK Grotesk Light Bold"/>
                </a:rPr>
                <a:t>Don’t sign a blank credit card receipt</a:t>
              </a:r>
            </a:p>
            <a:p>
              <a:pPr marL="701351" indent="-350675" lvl="1">
                <a:lnSpc>
                  <a:spcPts val="4547"/>
                </a:lnSpc>
                <a:buFont typeface="Arial"/>
                <a:buChar char="•"/>
              </a:pPr>
              <a:r>
                <a:rPr lang="en-US" sz="3248">
                  <a:solidFill>
                    <a:srgbClr val="222A9B"/>
                  </a:solidFill>
                  <a:latin typeface="HK Grotesk Light Bold"/>
                </a:rPr>
                <a:t>Don’t borrow your cards</a:t>
              </a:r>
            </a:p>
            <a:p>
              <a:pPr>
                <a:lnSpc>
                  <a:spcPts val="4547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532373"/>
            <a:ext cx="2688300" cy="393235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23222" y="4246532"/>
            <a:ext cx="8729547" cy="2396199"/>
            <a:chOff x="0" y="0"/>
            <a:chExt cx="11639396" cy="319493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131943"/>
              <a:ext cx="10151863" cy="1062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76200"/>
              <a:ext cx="11639396" cy="1693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399"/>
                </a:lnSpc>
              </a:pPr>
              <a:r>
                <a:rPr lang="en-US" sz="7999">
                  <a:solidFill>
                    <a:srgbClr val="FFFFFF"/>
                  </a:solidFill>
                  <a:latin typeface="HK Grotesk Medium Bold"/>
                </a:rPr>
                <a:t>Thank You!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7176" y="3087753"/>
            <a:ext cx="9499941" cy="4428077"/>
            <a:chOff x="0" y="0"/>
            <a:chExt cx="12666588" cy="590410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2666588" cy="1610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596"/>
                </a:lnSpc>
              </a:pPr>
              <a:r>
                <a:rPr lang="en-US" sz="7997">
                  <a:solidFill>
                    <a:srgbClr val="222A9B"/>
                  </a:solidFill>
                  <a:latin typeface="HK Grotesk Medium Bold"/>
                </a:rPr>
                <a:t>Introduction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93502"/>
              <a:ext cx="12666588" cy="361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38"/>
                </a:lnSpc>
              </a:pPr>
              <a:r>
                <a:rPr lang="en-US" sz="3884">
                  <a:solidFill>
                    <a:srgbClr val="414042"/>
                  </a:solidFill>
                  <a:latin typeface="HK Grotesk Light Bold"/>
                </a:rPr>
                <a:t>Credit card fraud - situation when an individual uses another individual’s credit card for personal reasons while the owner is not aware of this fact 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85492" y="2216039"/>
            <a:ext cx="4124531" cy="509773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18588" y="3669019"/>
            <a:ext cx="4522236" cy="55892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4839" y="2327350"/>
            <a:ext cx="15758322" cy="6168567"/>
            <a:chOff x="0" y="0"/>
            <a:chExt cx="21011096" cy="822475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21011096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222A9B"/>
                  </a:solidFill>
                  <a:latin typeface="HK Grotesk Medium Bold"/>
                </a:rPr>
                <a:t>Credit card fraud can</a:t>
              </a:r>
            </a:p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222A9B"/>
                  </a:solidFill>
                  <a:latin typeface="HK Grotesk Medium Bold"/>
                </a:rPr>
                <a:t>occur when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347613"/>
              <a:ext cx="16905067" cy="3709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111010"/>
                  </a:solidFill>
                  <a:latin typeface="Public Sans"/>
                </a:rPr>
                <a:t>•cards are lost or stolen</a:t>
              </a:r>
            </a:p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111010"/>
                  </a:solidFill>
                  <a:latin typeface="Public Sans"/>
                </a:rPr>
                <a:t>•mail is diverted by criminals</a:t>
              </a:r>
            </a:p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111010"/>
                  </a:solidFill>
                  <a:latin typeface="Public Sans"/>
                </a:rPr>
                <a:t>•employees of a business steal customer information</a:t>
              </a:r>
            </a:p>
            <a:p>
              <a:pPr>
                <a:lnSpc>
                  <a:spcPts val="559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646059"/>
              <a:ext cx="16905067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55427" y="1530579"/>
            <a:ext cx="3638475" cy="57013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87117" y="2799427"/>
            <a:ext cx="14213642" cy="5453480"/>
            <a:chOff x="0" y="0"/>
            <a:chExt cx="6024302" cy="2311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024302" cy="2311400"/>
            </a:xfrm>
            <a:custGeom>
              <a:avLst/>
              <a:gdLst/>
              <a:ahLst/>
              <a:cxnLst/>
              <a:rect r="r" b="b" t="t" l="l"/>
              <a:pathLst>
                <a:path h="2311400" w="6024302">
                  <a:moveTo>
                    <a:pt x="571950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5719502" y="2311400"/>
                  </a:lnTo>
                  <a:cubicBezTo>
                    <a:pt x="5888412" y="2311400"/>
                    <a:pt x="6024302" y="2175510"/>
                    <a:pt x="6024302" y="2006600"/>
                  </a:cubicBezTo>
                  <a:lnTo>
                    <a:pt x="6024302" y="304800"/>
                  </a:lnTo>
                  <a:cubicBezTo>
                    <a:pt x="6024302" y="135890"/>
                    <a:pt x="5888412" y="0"/>
                    <a:pt x="5719502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744298" y="3870086"/>
            <a:ext cx="13856462" cy="321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0" indent="-496565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111010"/>
                </a:solidFill>
                <a:latin typeface="HK Grotesk Light"/>
              </a:rPr>
              <a:t>Anyone who know the details of card can make a fraud transactions.</a:t>
            </a:r>
          </a:p>
          <a:p>
            <a:pPr marL="993130" indent="-496565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111010"/>
                </a:solidFill>
                <a:latin typeface="HK Grotesk Light"/>
              </a:rPr>
              <a:t>Currently, card holder comes to know only after the fraud transaction carried out.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796715"/>
            <a:ext cx="7369827" cy="2553023"/>
            <a:chOff x="0" y="0"/>
            <a:chExt cx="9826436" cy="340403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9826436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HK Grotesk Medium Bold"/>
                </a:rPr>
                <a:t>Problem Definition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47129"/>
              <a:ext cx="9391986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</a:p>
            <a:p>
              <a:pPr>
                <a:lnSpc>
                  <a:spcPts val="448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31722" y="758991"/>
            <a:ext cx="10230521" cy="8769018"/>
            <a:chOff x="0" y="0"/>
            <a:chExt cx="6262255" cy="536764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262255" cy="5367647"/>
            </a:xfrm>
            <a:custGeom>
              <a:avLst/>
              <a:gdLst/>
              <a:ahLst/>
              <a:cxnLst/>
              <a:rect r="r" b="b" t="t" l="l"/>
              <a:pathLst>
                <a:path h="5367647" w="6262255">
                  <a:moveTo>
                    <a:pt x="5957455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5062847"/>
                  </a:lnTo>
                  <a:cubicBezTo>
                    <a:pt x="0" y="5231757"/>
                    <a:pt x="135890" y="5367647"/>
                    <a:pt x="304800" y="5367647"/>
                  </a:cubicBezTo>
                  <a:lnTo>
                    <a:pt x="5957455" y="5367647"/>
                  </a:lnTo>
                  <a:cubicBezTo>
                    <a:pt x="6126364" y="5367647"/>
                    <a:pt x="6262255" y="5231757"/>
                    <a:pt x="6262255" y="5062847"/>
                  </a:cubicBezTo>
                  <a:lnTo>
                    <a:pt x="6262255" y="304800"/>
                  </a:lnTo>
                  <a:cubicBezTo>
                    <a:pt x="6262255" y="135890"/>
                    <a:pt x="6126364" y="0"/>
                    <a:pt x="595745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73429" y="1543034"/>
            <a:ext cx="4655557" cy="720093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7899021" y="1667827"/>
            <a:ext cx="9095923" cy="6591628"/>
            <a:chOff x="0" y="0"/>
            <a:chExt cx="12127898" cy="878883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135488"/>
              <a:ext cx="12127898" cy="5653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78798" indent="-439399" lvl="1">
                <a:lnSpc>
                  <a:spcPts val="5698"/>
                </a:lnSpc>
                <a:buFont typeface="Arial"/>
                <a:buChar char="•"/>
              </a:pPr>
              <a:r>
                <a:rPr lang="en-US" sz="4070">
                  <a:solidFill>
                    <a:srgbClr val="414042"/>
                  </a:solidFill>
                  <a:latin typeface="HK Grotesk Light Bold"/>
                </a:rPr>
                <a:t>lost or stolen card - 48%</a:t>
              </a:r>
            </a:p>
            <a:p>
              <a:pPr marL="878798" indent="-439399" lvl="1">
                <a:lnSpc>
                  <a:spcPts val="5698"/>
                </a:lnSpc>
                <a:buFont typeface="Arial"/>
                <a:buChar char="•"/>
              </a:pPr>
              <a:r>
                <a:rPr lang="en-US" sz="4070">
                  <a:solidFill>
                    <a:srgbClr val="414042"/>
                  </a:solidFill>
                  <a:latin typeface="HK Grotesk Light Bold"/>
                </a:rPr>
                <a:t>identity theft - 15%</a:t>
              </a:r>
            </a:p>
            <a:p>
              <a:pPr marL="878798" indent="-439399" lvl="1">
                <a:lnSpc>
                  <a:spcPts val="5698"/>
                </a:lnSpc>
                <a:buFont typeface="Arial"/>
                <a:buChar char="•"/>
              </a:pPr>
              <a:r>
                <a:rPr lang="en-US" sz="4070">
                  <a:solidFill>
                    <a:srgbClr val="414042"/>
                  </a:solidFill>
                  <a:latin typeface="HK Grotesk Light Bold"/>
                </a:rPr>
                <a:t>skimming - 14%</a:t>
              </a:r>
            </a:p>
            <a:p>
              <a:pPr marL="878798" indent="-439399" lvl="1">
                <a:lnSpc>
                  <a:spcPts val="5698"/>
                </a:lnSpc>
                <a:buFont typeface="Arial"/>
                <a:buChar char="•"/>
              </a:pPr>
              <a:r>
                <a:rPr lang="en-US" sz="4070">
                  <a:solidFill>
                    <a:srgbClr val="414042"/>
                  </a:solidFill>
                  <a:latin typeface="HK Grotesk Light Bold"/>
                </a:rPr>
                <a:t>counterfeit card - 12%</a:t>
              </a:r>
            </a:p>
            <a:p>
              <a:pPr marL="878798" indent="-439399" lvl="1">
                <a:lnSpc>
                  <a:spcPts val="5698"/>
                </a:lnSpc>
                <a:buFont typeface="Arial"/>
                <a:buChar char="•"/>
              </a:pPr>
              <a:r>
                <a:rPr lang="en-US" sz="4070">
                  <a:solidFill>
                    <a:srgbClr val="414042"/>
                  </a:solidFill>
                  <a:latin typeface="HK Grotesk Light Bold"/>
                </a:rPr>
                <a:t>phishing - 6%</a:t>
              </a:r>
            </a:p>
            <a:p>
              <a:pPr marL="878798" indent="-439399" lvl="1">
                <a:lnSpc>
                  <a:spcPts val="5698"/>
                </a:lnSpc>
                <a:buFont typeface="Arial"/>
                <a:buChar char="•"/>
              </a:pPr>
              <a:r>
                <a:rPr lang="en-US" sz="4070">
                  <a:solidFill>
                    <a:srgbClr val="414042"/>
                  </a:solidFill>
                  <a:latin typeface="HK Grotesk Light Bold"/>
                </a:rPr>
                <a:t>other - 5%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12127898" cy="2304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926"/>
                </a:lnSpc>
              </a:pPr>
              <a:r>
                <a:rPr lang="en-US" sz="5327">
                  <a:solidFill>
                    <a:srgbClr val="222A9B"/>
                  </a:solidFill>
                  <a:latin typeface="HK Grotesk Medium Bold"/>
                </a:rPr>
                <a:t>Modus operandi for credit card frauds: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39052" y="1625936"/>
            <a:ext cx="5220248" cy="684940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11030" y="3785037"/>
            <a:ext cx="9328638" cy="408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1" indent="-539750" lvl="1">
              <a:lnSpc>
                <a:spcPts val="6500"/>
              </a:lnSpc>
              <a:buFont typeface="Arial"/>
              <a:buChar char="•"/>
            </a:pPr>
            <a:r>
              <a:rPr lang="en-US" sz="5000">
                <a:solidFill>
                  <a:srgbClr val="DEDCE1"/>
                </a:solidFill>
                <a:latin typeface="HK Grotesk Medium Bold"/>
              </a:rPr>
              <a:t>most issuers have 24 - hour telephone numbers</a:t>
            </a:r>
          </a:p>
          <a:p>
            <a:pPr marL="1079501" indent="-539750" lvl="1">
              <a:lnSpc>
                <a:spcPts val="6500"/>
              </a:lnSpc>
              <a:buFont typeface="Arial"/>
              <a:buChar char="•"/>
            </a:pPr>
            <a:r>
              <a:rPr lang="en-US" sz="5000">
                <a:solidFill>
                  <a:srgbClr val="DEDCE1"/>
                </a:solidFill>
                <a:latin typeface="HK Grotesk Medium Bold"/>
              </a:rPr>
              <a:t>unauthorized purchases until it canceled</a:t>
            </a:r>
          </a:p>
          <a:p>
            <a:pPr>
              <a:lnSpc>
                <a:spcPts val="65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904869" y="1625936"/>
            <a:ext cx="8528766" cy="2705423"/>
            <a:chOff x="0" y="0"/>
            <a:chExt cx="11371688" cy="360723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1371688" cy="161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599"/>
                </a:lnSpc>
              </a:pPr>
              <a:r>
                <a:rPr lang="en-US" sz="7999">
                  <a:solidFill>
                    <a:srgbClr val="FFFFFF"/>
                  </a:solidFill>
                  <a:latin typeface="HK Grotesk Medium Bold"/>
                </a:rPr>
                <a:t>Stolen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50329"/>
              <a:ext cx="10868919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</a:p>
            <a:p>
              <a:pPr>
                <a:lnSpc>
                  <a:spcPts val="448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348808" y="2050639"/>
            <a:ext cx="5308877" cy="695455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29946" y="3530600"/>
            <a:ext cx="10234060" cy="572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1" indent="-539750" lvl="1">
              <a:lnSpc>
                <a:spcPts val="6500"/>
              </a:lnSpc>
              <a:buFont typeface="Arial"/>
              <a:buChar char="•"/>
            </a:pPr>
            <a:r>
              <a:rPr lang="en-US" sz="5000">
                <a:solidFill>
                  <a:srgbClr val="DEDCE1"/>
                </a:solidFill>
                <a:latin typeface="HK Grotesk Medium Bold"/>
              </a:rPr>
              <a:t>social security or driver’s license numbers</a:t>
            </a:r>
          </a:p>
          <a:p>
            <a:pPr marL="1079501" indent="-539750" lvl="1">
              <a:lnSpc>
                <a:spcPts val="6500"/>
              </a:lnSpc>
              <a:buFont typeface="Arial"/>
              <a:buChar char="•"/>
            </a:pPr>
            <a:r>
              <a:rPr lang="en-US" sz="5000">
                <a:solidFill>
                  <a:srgbClr val="DEDCE1"/>
                </a:solidFill>
                <a:latin typeface="HK Grotesk Medium Bold"/>
              </a:rPr>
              <a:t>false credentials for immigration</a:t>
            </a:r>
          </a:p>
          <a:p>
            <a:pPr marL="1079501" indent="-539750" lvl="1">
              <a:lnSpc>
                <a:spcPts val="6500"/>
              </a:lnSpc>
              <a:buFont typeface="Arial"/>
              <a:buChar char="•"/>
            </a:pPr>
            <a:r>
              <a:rPr lang="en-US" sz="5000">
                <a:solidFill>
                  <a:srgbClr val="DEDCE1"/>
                </a:solidFill>
                <a:latin typeface="HK Grotesk Medium Bold"/>
              </a:rPr>
              <a:t>attributed to the victim</a:t>
            </a:r>
          </a:p>
          <a:p>
            <a:pPr marL="1079501" indent="-539750" lvl="1">
              <a:lnSpc>
                <a:spcPts val="6500"/>
              </a:lnSpc>
              <a:buFont typeface="Arial"/>
              <a:buChar char="•"/>
            </a:pPr>
            <a:r>
              <a:rPr lang="en-US" sz="5000">
                <a:solidFill>
                  <a:srgbClr val="DEDCE1"/>
                </a:solidFill>
                <a:latin typeface="HK Grotesk Medium Bold"/>
              </a:rPr>
              <a:t>account takeover</a:t>
            </a:r>
          </a:p>
          <a:p>
            <a:pPr marL="1079501" indent="-539750" lvl="1">
              <a:lnSpc>
                <a:spcPts val="6500"/>
              </a:lnSpc>
              <a:buFont typeface="Arial"/>
              <a:buChar char="•"/>
            </a:pPr>
            <a:r>
              <a:rPr lang="en-US" sz="5000">
                <a:solidFill>
                  <a:srgbClr val="DEDCE1"/>
                </a:solidFill>
                <a:latin typeface="HK Grotesk Medium Bold"/>
              </a:rPr>
              <a:t>true name theft</a:t>
            </a:r>
          </a:p>
          <a:p>
            <a:pPr>
              <a:lnSpc>
                <a:spcPts val="65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904869" y="1625936"/>
            <a:ext cx="8528766" cy="2705423"/>
            <a:chOff x="0" y="0"/>
            <a:chExt cx="11371688" cy="360723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1371688" cy="161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599"/>
                </a:lnSpc>
              </a:pPr>
              <a:r>
                <a:rPr lang="en-US" sz="7999">
                  <a:solidFill>
                    <a:srgbClr val="FFFFFF"/>
                  </a:solidFill>
                  <a:latin typeface="HK Grotesk Medium Bold"/>
                </a:rPr>
                <a:t>Identity theft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50329"/>
              <a:ext cx="10868919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</a:p>
            <a:p>
              <a:pPr>
                <a:lnSpc>
                  <a:spcPts val="448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338734" y="2283427"/>
            <a:ext cx="5246518" cy="697487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29946" y="3940175"/>
            <a:ext cx="10704879" cy="49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1" indent="-539750" lvl="1">
              <a:lnSpc>
                <a:spcPts val="6500"/>
              </a:lnSpc>
              <a:buFont typeface="Arial"/>
              <a:buChar char="•"/>
            </a:pPr>
            <a:r>
              <a:rPr lang="en-US" sz="5000">
                <a:solidFill>
                  <a:srgbClr val="DEDCE1"/>
                </a:solidFill>
                <a:latin typeface="HK Grotesk Medium Bold"/>
              </a:rPr>
              <a:t>illegal copying of information from the magnetic strip of a credit card</a:t>
            </a:r>
          </a:p>
          <a:p>
            <a:pPr marL="1079501" indent="-539750" lvl="1">
              <a:lnSpc>
                <a:spcPts val="6500"/>
              </a:lnSpc>
              <a:buFont typeface="Arial"/>
              <a:buChar char="•"/>
            </a:pPr>
            <a:r>
              <a:rPr lang="en-US" sz="5000">
                <a:solidFill>
                  <a:srgbClr val="DEDCE1"/>
                </a:solidFill>
                <a:latin typeface="HK Grotesk Medium Bold"/>
              </a:rPr>
              <a:t>fake or ‘cloned’ card with your details on it</a:t>
            </a:r>
          </a:p>
          <a:p>
            <a:pPr>
              <a:lnSpc>
                <a:spcPts val="65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904869" y="1625936"/>
            <a:ext cx="8528766" cy="2705423"/>
            <a:chOff x="0" y="0"/>
            <a:chExt cx="11371688" cy="360723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1371688" cy="161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599"/>
                </a:lnSpc>
              </a:pPr>
              <a:r>
                <a:rPr lang="en-US" sz="7999">
                  <a:solidFill>
                    <a:srgbClr val="FFFFFF"/>
                  </a:solidFill>
                  <a:latin typeface="HK Grotesk Medium Bold"/>
                </a:rPr>
                <a:t>Scimming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50329"/>
              <a:ext cx="10868919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</a:p>
            <a:p>
              <a:pPr>
                <a:lnSpc>
                  <a:spcPts val="448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DAFRhYuevcY</dc:identifier>
  <dcterms:modified xsi:type="dcterms:W3CDTF">2011-08-01T06:04:30Z</dcterms:modified>
  <cp:revision>1</cp:revision>
  <dc:title>Credit Card Fraud Detection System</dc:title>
</cp:coreProperties>
</file>